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97" r:id="rId6"/>
    <p:sldId id="312" r:id="rId7"/>
    <p:sldId id="290" r:id="rId8"/>
    <p:sldId id="315" r:id="rId9"/>
    <p:sldId id="262" r:id="rId10"/>
    <p:sldId id="316" r:id="rId11"/>
    <p:sldId id="317" r:id="rId12"/>
    <p:sldId id="318" r:id="rId13"/>
    <p:sldId id="285" r:id="rId14"/>
    <p:sldId id="286" r:id="rId15"/>
    <p:sldId id="288" r:id="rId16"/>
    <p:sldId id="287" r:id="rId17"/>
    <p:sldId id="313" r:id="rId18"/>
    <p:sldId id="294" r:id="rId19"/>
    <p:sldId id="296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（封面页）" id="{B373B280-1998-45B4-9C30-59757E1185BA}">
          <p14:sldIdLst>
            <p14:sldId id="256"/>
          </p14:sldIdLst>
        </p14:section>
        <p14:section name="目录" id="{54ECC15B-572A-4DAF-9414-C6E4A9906D59}">
          <p14:sldIdLst>
            <p14:sldId id="259"/>
          </p14:sldIdLst>
        </p14:section>
        <p14:section name="转场，主内容" id="{9775D251-1FC3-42DB-BFEC-0842CA0BEE20}">
          <p14:sldIdLst>
            <p14:sldId id="312"/>
            <p14:sldId id="262"/>
            <p14:sldId id="316"/>
            <p14:sldId id="317"/>
            <p14:sldId id="318"/>
            <p14:sldId id="285"/>
            <p14:sldId id="286"/>
            <p14:sldId id="288"/>
            <p14:sldId id="287"/>
            <p14:sldId id="294"/>
            <p14:sldId id="296"/>
            <p14:sldId id="297"/>
            <p14:sldId id="290"/>
            <p14:sldId id="313"/>
            <p14:sldId id="315"/>
          </p14:sldIdLst>
        </p14:section>
        <p14:section name="结尾页" id="{AA0C239B-F78A-43BA-B7EA-6D62681217BC}">
          <p14:sldIdLst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C22"/>
    <a:srgbClr val="811C22"/>
    <a:srgbClr val="7DC7FF"/>
    <a:srgbClr val="AFDDFF"/>
    <a:srgbClr val="0D97FF"/>
    <a:srgbClr val="FFFFFF"/>
    <a:srgbClr val="178AA1"/>
    <a:srgbClr val="A40C26"/>
    <a:srgbClr val="E1B6BE"/>
    <a:srgbClr val="FFC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8" y="400"/>
      </p:cViewPr>
      <p:guideLst>
        <p:guide orient="horz" pos="20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image" Target="../media/image24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.xml"/><Relationship Id="rId3" Type="http://schemas.openxmlformats.org/officeDocument/2006/relationships/image" Target="../media/image2.jpeg"/><Relationship Id="rId2" Type="http://schemas.openxmlformats.org/officeDocument/2006/relationships/image" Target="../media/image31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762249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62250"/>
            <a:ext cx="12192000" cy="2333626"/>
          </a:xfrm>
          <a:prstGeom prst="rect">
            <a:avLst/>
          </a:prstGeom>
          <a:solidFill>
            <a:srgbClr val="801C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6326" y="1977419"/>
            <a:ext cx="451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3929063"/>
            <a:ext cx="10488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诗情画意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生成诗歌的美图小程序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6" y="5477860"/>
            <a:ext cx="20288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汇报人：孙世平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5895975"/>
            <a:ext cx="202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指导老师：刘桦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383665"/>
            <a:ext cx="6842760" cy="471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383665"/>
            <a:ext cx="4609465" cy="2572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0105" y="4478020"/>
            <a:ext cx="419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https://api-cn.faceplusplus.com/facepp/v2/beautify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柔化滤镜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Inputs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：由用户输入的关键字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𝒌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  <m:r>
                      <a:rPr lang="en-US" altLang="zh-CN" sz="1600" b="1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指定主题</a:t>
                </a:r>
                <a:endPara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Outputs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：一首由n行组成的诗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1600" b="1" i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我们采取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Seq2Seq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的模型框架，一行一行地生成一首诗歌，最终达到在语义上连贯，具有创新性且能很好的符合由关键词指定的主题。</a:t>
                </a:r>
                <a:endParaRPr lang="zh-CN" altLang="en-US" sz="14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1393190"/>
            <a:ext cx="5608320" cy="2246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22005" y="3571240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图：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Seq2Seq</a:t>
            </a: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模型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因此任务可以描述为给定前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i-1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，以及主题关键字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𝝎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rgbClr val="811C2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rgbClr val="811C22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rgbClr val="811C22"/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811C2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，生成语意连贯并且与主旨相关的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 i-th 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行。</a:t>
                </a:r>
                <a:endPara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738880"/>
                <a:ext cx="5533390" cy="829330"/>
              </a:xfrm>
              <a:prstGeom prst="rect">
                <a:avLst/>
              </a:prstGeom>
              <a:blipFill rotWithShape="1">
                <a:blip r:embed="rId6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423035" y="4939665"/>
            <a:ext cx="91484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基于Memory Network的诗歌生成模型。该模型支持多关键词输入，并将中文古典诗歌的格律拆解为字级别的格式embeding，能够较好地控制生成诗歌的格律和韵脚，并提升诗歌的上下文关联性和扣题程度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4215" y="236220"/>
            <a:ext cx="14643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</a:rPr>
              <a:t>算法综述</a:t>
            </a:r>
            <a:endParaRPr lang="zh-CN" altLang="en-US" sz="2000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63040"/>
            <a:ext cx="4850765" cy="48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1035" y="25400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9150" y="1487805"/>
            <a:ext cx="4921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Working Memory Model</a:t>
            </a: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主要由三个模块组成：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topic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history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local memory</a:t>
            </a: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endParaRPr lang="en-US" altLang="zh-CN" sz="1200" b="1" dirty="0">
              <a:solidFill>
                <a:schemeClr val="accent4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20" y="1967230"/>
            <a:ext cx="1257300" cy="219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515" y="2242185"/>
            <a:ext cx="1157605" cy="2095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12305" y="2573020"/>
            <a:ext cx="1156970" cy="298450"/>
            <a:chOff x="8688" y="5199"/>
            <a:chExt cx="1822" cy="4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" y="5235"/>
              <a:ext cx="1823" cy="33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959" y="5375"/>
              <a:ext cx="135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20" y="5292"/>
              <a:ext cx="120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53" y="5235"/>
              <a:ext cx="2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8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8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99" y="5199"/>
              <a:ext cx="24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en-US" altLang="zh-CN" sz="6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6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871470"/>
            <a:ext cx="5784215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都提前存入了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topic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中，当作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“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主要信息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”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，并且在诗歌生成阶段不发生改变。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在生成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i-th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+mj-ea"/>
                        <a:cs typeface="Cambria Math" panose="02040503050406030204" charset="0"/>
                      </a:rPr>
                      <m:t> 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的每一个单词都会被写入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local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，提供诗词上下问的历史信息。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最后，我们挑选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中显著的特征存入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history memory</a:t>
                </a:r>
                <a:r>
                  <a:rPr lang="zh-CN" altLang="en-US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400" b="1" i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𝒈</m:t>
                        </m:r>
                      </m:e>
                      <m:sub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: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音律的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和长度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的串联，这是在训练过程中学习的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。用于控制诗歌的类型</a:t>
                </a:r>
                <a:r>
                  <a:rPr lang="zh-CN" alt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200" b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9920" y="237490"/>
            <a:ext cx="340233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811C22"/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rgbClr val="811C22"/>
              </a:solidFill>
              <a:ea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15" y="1292225"/>
            <a:ext cx="8905240" cy="3303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430" y="4310380"/>
            <a:ext cx="652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5355" y="4733290"/>
            <a:ext cx="8813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可以看到相比其他模型，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WM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有着堪比人类作诗的流利度，意义性，连贯性，相关性，趣味性。</a:t>
            </a:r>
            <a:endParaRPr lang="en-US" altLang="zh-CN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75" y="6166485"/>
            <a:ext cx="63976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参考文献</a:t>
            </a:r>
            <a:r>
              <a:rPr lang="en-US" altLang="zh-CN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: </a:t>
            </a: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Chinese Poetry Generation with a Working Memory Model (IJCAI 2018)</a:t>
            </a:r>
            <a:r>
              <a:rPr lang="zh-CN" altLang="en-US" sz="12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.</a:t>
            </a:r>
            <a:endParaRPr lang="zh-CN" altLang="en-US" sz="1200" b="1" dirty="0">
              <a:solidFill>
                <a:schemeClr val="tx2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诗歌类型及</a:t>
            </a:r>
            <a:r>
              <a:rPr lang="en-US" altLang="zh-CN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API</a:t>
            </a: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设计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511935"/>
            <a:ext cx="2247900" cy="383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1156970"/>
            <a:ext cx="6858000" cy="70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60" y="1954530"/>
            <a:ext cx="5251450" cy="4465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5588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78965" y="285115"/>
            <a:ext cx="8724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技术栈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" y="2075180"/>
            <a:ext cx="35623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0" y="3962400"/>
            <a:ext cx="4519930" cy="1351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1242695"/>
            <a:ext cx="5358130" cy="17430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前端界面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6115" y="145656"/>
            <a:ext cx="12115802" cy="6858000"/>
            <a:chOff x="-41912" y="14462"/>
            <a:chExt cx="13229592" cy="6858000"/>
          </a:xfrm>
        </p:grpSpPr>
        <p:sp>
          <p:nvSpPr>
            <p:cNvPr id="4" name="îṩḷiḋé"/>
            <p:cNvSpPr/>
            <p:nvPr/>
          </p:nvSpPr>
          <p:spPr>
            <a:xfrm rot="5400000">
              <a:off x="1499295" y="-1526745"/>
              <a:ext cx="6858000" cy="9940413"/>
            </a:xfrm>
            <a:custGeom>
              <a:avLst/>
              <a:gdLst>
                <a:gd name="connsiteX0" fmla="*/ 0 w 10897"/>
                <a:gd name="connsiteY0" fmla="*/ 0 h 16079"/>
                <a:gd name="connsiteX1" fmla="*/ 10897 w 10897"/>
                <a:gd name="connsiteY1" fmla="*/ 10319 h 16079"/>
                <a:gd name="connsiteX2" fmla="*/ 10890 w 10897"/>
                <a:gd name="connsiteY2" fmla="*/ 16079 h 16079"/>
                <a:gd name="connsiteX3" fmla="*/ 0 w 10897"/>
                <a:gd name="connsiteY3" fmla="*/ 16079 h 16079"/>
                <a:gd name="connsiteX4" fmla="*/ 0 w 10897"/>
                <a:gd name="connsiteY4" fmla="*/ 0 h 1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7" h="16079">
                  <a:moveTo>
                    <a:pt x="0" y="0"/>
                  </a:moveTo>
                  <a:lnTo>
                    <a:pt x="10897" y="10319"/>
                  </a:lnTo>
                  <a:lnTo>
                    <a:pt x="10890" y="16079"/>
                  </a:lnTo>
                  <a:lnTo>
                    <a:pt x="0" y="16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1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5" name="ïšliḑé"/>
            <p:cNvGrpSpPr/>
            <p:nvPr/>
          </p:nvGrpSpPr>
          <p:grpSpPr>
            <a:xfrm>
              <a:off x="4908550" y="1252225"/>
              <a:ext cx="8279130" cy="4577677"/>
              <a:chOff x="503602" y="2132856"/>
              <a:chExt cx="5859098" cy="3239723"/>
            </a:xfrm>
          </p:grpSpPr>
          <p:sp>
            <p:nvSpPr>
              <p:cNvPr id="19" name="ïṣḻiḑé"/>
              <p:cNvSpPr/>
              <p:nvPr/>
            </p:nvSpPr>
            <p:spPr>
              <a:xfrm flipV="1">
                <a:off x="503602" y="5348604"/>
                <a:ext cx="5859098" cy="23975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18" name="íṥḷiḍé" hidden="1"/>
              <p:cNvSpPr/>
              <p:nvPr/>
            </p:nvSpPr>
            <p:spPr>
              <a:xfrm>
                <a:off x="4204845" y="2132856"/>
                <a:ext cx="1658786" cy="3080807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3" name="íṩḷïḍè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ŝľiḓè"/>
            <p:cNvSpPr txBox="1"/>
            <p:nvPr/>
          </p:nvSpPr>
          <p:spPr>
            <a:xfrm>
              <a:off x="553044" y="1042368"/>
              <a:ext cx="4238531" cy="3450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400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THANK YOU!</a:t>
              </a:r>
              <a:endParaRPr kumimoji="0" lang="en-US" sz="400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715891" y="3321693"/>
              <a:ext cx="1134745" cy="0"/>
            </a:xfrm>
            <a:prstGeom prst="line">
              <a:avLst/>
            </a:prstGeom>
            <a:ln w="88900" cap="sq" cmpd="sng">
              <a:solidFill>
                <a:schemeClr val="bg1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9967913" y="228600"/>
            <a:ext cx="1552575" cy="4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ľîḋé"/>
          <p:cNvSpPr/>
          <p:nvPr/>
        </p:nvSpPr>
        <p:spPr>
          <a:xfrm>
            <a:off x="0" y="0"/>
            <a:ext cx="4295775" cy="6858000"/>
          </a:xfrm>
          <a:prstGeom prst="rect">
            <a:avLst/>
          </a:prstGeom>
          <a:solidFill>
            <a:srgbClr val="811C22"/>
          </a:solidFill>
          <a:ln w="38100">
            <a:solidFill>
              <a:srgbClr val="801C22"/>
            </a:solidFill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şḻíḍe"/>
          <p:cNvSpPr/>
          <p:nvPr/>
        </p:nvSpPr>
        <p:spPr>
          <a:xfrm>
            <a:off x="1005047" y="2962306"/>
            <a:ext cx="3090234" cy="93338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80000" lnSpcReduction="100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îṣľíḓê"/>
          <p:cNvGrpSpPr/>
          <p:nvPr/>
        </p:nvGrpSpPr>
        <p:grpSpPr>
          <a:xfrm>
            <a:off x="5553347" y="1621651"/>
            <a:ext cx="4233932" cy="573999"/>
            <a:chOff x="6095999" y="1651734"/>
            <a:chExt cx="4181476" cy="573999"/>
          </a:xfrm>
        </p:grpSpPr>
        <p:sp>
          <p:nvSpPr>
            <p:cNvPr id="23" name="îS1íďê"/>
            <p:cNvSpPr/>
            <p:nvPr/>
          </p:nvSpPr>
          <p:spPr>
            <a:xfrm>
              <a:off x="6095999" y="1651734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î$ḻïḋe"/>
            <p:cNvSpPr/>
            <p:nvPr/>
          </p:nvSpPr>
          <p:spPr bwMode="auto">
            <a:xfrm>
              <a:off x="6800850" y="1687850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b="1" dirty="0">
                  <a:latin typeface="方正姚体" panose="02010601030101010101" charset="-122"/>
                  <a:ea typeface="方正姚体" panose="02010601030101010101" charset="-122"/>
                </a:rPr>
                <a:t>灵感</a:t>
              </a:r>
              <a:endParaRPr lang="zh-CN" altLang="en-US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7" name="íśḻíḍe"/>
          <p:cNvGrpSpPr/>
          <p:nvPr/>
        </p:nvGrpSpPr>
        <p:grpSpPr>
          <a:xfrm>
            <a:off x="5553346" y="2502476"/>
            <a:ext cx="4233933" cy="573999"/>
            <a:chOff x="6095998" y="2498467"/>
            <a:chExt cx="4181477" cy="573999"/>
          </a:xfrm>
        </p:grpSpPr>
        <p:sp>
          <p:nvSpPr>
            <p:cNvPr id="21" name="íṥ1îḓe"/>
            <p:cNvSpPr/>
            <p:nvPr/>
          </p:nvSpPr>
          <p:spPr>
            <a:xfrm>
              <a:off x="6095998" y="2498467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šļidé"/>
            <p:cNvSpPr/>
            <p:nvPr/>
          </p:nvSpPr>
          <p:spPr bwMode="auto">
            <a:xfrm>
              <a:off x="6800850" y="2534583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产品</a:t>
              </a: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介绍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8" name="íṩļídê"/>
          <p:cNvGrpSpPr/>
          <p:nvPr/>
        </p:nvGrpSpPr>
        <p:grpSpPr>
          <a:xfrm>
            <a:off x="5553347" y="3383301"/>
            <a:ext cx="4233932" cy="573999"/>
            <a:chOff x="6095999" y="3345200"/>
            <a:chExt cx="4181476" cy="573999"/>
          </a:xfrm>
        </p:grpSpPr>
        <p:sp>
          <p:nvSpPr>
            <p:cNvPr id="19" name="íṧḷíḍé"/>
            <p:cNvSpPr/>
            <p:nvPr/>
          </p:nvSpPr>
          <p:spPr>
            <a:xfrm>
              <a:off x="6095999" y="3345200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$ľîdê"/>
            <p:cNvSpPr/>
            <p:nvPr/>
          </p:nvSpPr>
          <p:spPr bwMode="auto">
            <a:xfrm>
              <a:off x="6800850" y="3381316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算法设计、模型描述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grpSp>
        <p:nvGrpSpPr>
          <p:cNvPr id="9" name="iṣḷïďé"/>
          <p:cNvGrpSpPr/>
          <p:nvPr/>
        </p:nvGrpSpPr>
        <p:grpSpPr>
          <a:xfrm>
            <a:off x="5553347" y="4264126"/>
            <a:ext cx="4233932" cy="573999"/>
            <a:chOff x="6095999" y="4191933"/>
            <a:chExt cx="4181476" cy="573999"/>
          </a:xfrm>
        </p:grpSpPr>
        <p:sp>
          <p:nvSpPr>
            <p:cNvPr id="17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811C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endParaRPr lang="zh-CN" altLang="en-US" sz="2400" b="1" dirty="0">
                <a:solidFill>
                  <a:srgbClr val="811C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800" b="1" dirty="0">
                  <a:latin typeface="方正姚体" panose="02010601030101010101" charset="-122"/>
                  <a:ea typeface="方正姚体" panose="02010601030101010101" charset="-122"/>
                </a:rPr>
                <a:t>前端界面</a:t>
              </a:r>
              <a:endParaRPr lang="zh-CN" altLang="en-US" sz="1800" b="1" dirty="0"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82774" y="234906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82774" y="322988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2774" y="411071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382774" y="49915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10222865" y="106680"/>
            <a:ext cx="177101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592728"/>
            <a:ext cx="4295775" cy="1504946"/>
          </a:xfrm>
          <a:prstGeom prst="rect">
            <a:avLst/>
          </a:prstGeom>
          <a:solidFill>
            <a:srgbClr val="E1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93165" y="1404620"/>
            <a:ext cx="4235450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诗情画意</a:t>
            </a:r>
            <a:br>
              <a:rPr lang="en-US" altLang="zh-CN" sz="2000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</a:br>
            <a:endParaRPr lang="en-US" altLang="zh-CN" sz="2000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一款为美图增添文化气息的小程序应用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拍了一张美图，却因为想不出文案而抓耳挠腮？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想要为图片配首打油诗，却不怎么押韵？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endParaRPr lang="en-US" altLang="zh-CN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让“诗情画意”为你的图片增色！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12920"/>
          <a:stretch>
            <a:fillRect/>
          </a:stretch>
        </p:blipFill>
        <p:spPr>
          <a:xfrm>
            <a:off x="7644765" y="843915"/>
            <a:ext cx="3522980" cy="269621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395" y="3609975"/>
            <a:ext cx="2190750" cy="1809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275" y="4389120"/>
            <a:ext cx="1990725" cy="1876425"/>
          </a:xfrm>
          <a:prstGeom prst="rect">
            <a:avLst/>
          </a:prstGeom>
        </p:spPr>
      </p:pic>
      <p:sp>
        <p:nvSpPr>
          <p:cNvPr id="16" name="上弧形箭头 15"/>
          <p:cNvSpPr/>
          <p:nvPr/>
        </p:nvSpPr>
        <p:spPr>
          <a:xfrm>
            <a:off x="8170545" y="3609975"/>
            <a:ext cx="1233170" cy="7289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rgbClr val="811C2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200" spc="100" dirty="0">
              <a:solidFill>
                <a:srgbClr val="811C2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算法设计、模型描述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53385" y="5103495"/>
            <a:ext cx="1485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算法综述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5103495"/>
            <a:ext cx="1998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通用图像识别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风格迁移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柔化滤镜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1638935"/>
            <a:ext cx="561784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7880" y="291465"/>
            <a:ext cx="1569660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通用图像识别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" y="5500370"/>
            <a:ext cx="65227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百度</a:t>
            </a:r>
            <a:r>
              <a:rPr lang="en-US" altLang="zh-CN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OCR</a:t>
            </a:r>
            <a:r>
              <a:rPr lang="zh-CN" altLang="en-US" sz="1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：https://aip.baidubce.com/rest/2.0/image-classify/v2/advanced_general</a:t>
            </a:r>
            <a:endParaRPr lang="zh-CN" altLang="en-US" sz="1400" b="1" dirty="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15" y="1638935"/>
            <a:ext cx="4573270" cy="3378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7737" y="279400"/>
            <a:ext cx="1107996" cy="4589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811C22"/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风格迁移</a:t>
            </a:r>
            <a:endParaRPr lang="zh-CN" altLang="en-US" b="1" dirty="0">
              <a:solidFill>
                <a:srgbClr val="811C22"/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5390" y="5584825"/>
            <a:ext cx="64833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风格迁移滤镜：https://aip.baidubce.com/rest/2.0/image-process/v1/style_trans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290320"/>
            <a:ext cx="7310755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1290320"/>
            <a:ext cx="2600325" cy="347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80" y="5130800"/>
            <a:ext cx="1781175" cy="828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95690" y="463296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Response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：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DIAGRAM" val="#294752;"/>
</p:tagLst>
</file>

<file path=ppt/tags/tag10.xml><?xml version="1.0" encoding="utf-8"?>
<p:tagLst xmlns:p="http://schemas.openxmlformats.org/presentationml/2006/main">
  <p:tag name="ISLIDE.THEME" val="https://www.islide.cc;"/>
  <p:tag name="ISLIDE.VECTOR" val="#251070;"/>
</p:tagLst>
</file>

<file path=ppt/tags/tag11.xml><?xml version="1.0" encoding="utf-8"?>
<p:tagLst xmlns:p="http://schemas.openxmlformats.org/presentationml/2006/main">
  <p:tag name="ISLIDE.THEME" val="https://www.islide.cc;"/>
  <p:tag name="ISLIDE.VECTOR" val="#251070;"/>
</p:tagLst>
</file>

<file path=ppt/tags/tag12.xml><?xml version="1.0" encoding="utf-8"?>
<p:tagLst xmlns:p="http://schemas.openxmlformats.org/presentationml/2006/main">
  <p:tag name="ISLIDE.THEME" val="https://www.islide.cc;"/>
  <p:tag name="ISLIDE.VECTOR" val="#251070;"/>
</p:tagLst>
</file>

<file path=ppt/tags/tag13.xml><?xml version="1.0" encoding="utf-8"?>
<p:tagLst xmlns:p="http://schemas.openxmlformats.org/presentationml/2006/main">
  <p:tag name="ISLIDE.THEME" val="https://www.islide.cc;"/>
  <p:tag name="ISLIDE.VECTOR" val="#251070;"/>
</p:tagLst>
</file>

<file path=ppt/tags/tag14.xml><?xml version="1.0" encoding="utf-8"?>
<p:tagLst xmlns:p="http://schemas.openxmlformats.org/presentationml/2006/main">
  <p:tag name="ISLIDE.THEME" val="https://www.islide.cc;"/>
  <p:tag name="ISLIDE.VECTOR" val="#251070;"/>
</p:tagLst>
</file>

<file path=ppt/tags/tag15.xml><?xml version="1.0" encoding="utf-8"?>
<p:tagLst xmlns:p="http://schemas.openxmlformats.org/presentationml/2006/main">
  <p:tag name="ISLIDE.THEME" val="https://www.islide.cc;"/>
  <p:tag name="ISLIDE.VECTOR" val="#251070;"/>
</p:tagLst>
</file>

<file path=ppt/tags/tag16.xml><?xml version="1.0" encoding="utf-8"?>
<p:tagLst xmlns:p="http://schemas.openxmlformats.org/presentationml/2006/main">
  <p:tag name="ISLIDE.THEME" val="https://www.islide.cc;"/>
  <p:tag name="ISLIDE.VECTOR" val="#251070;"/>
</p:tagLst>
</file>

<file path=ppt/tags/tag17.xml><?xml version="1.0" encoding="utf-8"?>
<p:tagLst xmlns:p="http://schemas.openxmlformats.org/presentationml/2006/main">
  <p:tag name="ISLIDE.DIAGRAM" val="#331982"/>
</p:tagLst>
</file>

<file path=ppt/tags/tag18.xml><?xml version="1.0" encoding="utf-8"?>
<p:tagLst xmlns:p="http://schemas.openxmlformats.org/presentationml/2006/main">
  <p:tag name="ISLIDE.DIAGRAM" val="#331982;"/>
</p:tagLst>
</file>

<file path=ppt/tags/tag2.xml><?xml version="1.0" encoding="utf-8"?>
<p:tagLst xmlns:p="http://schemas.openxmlformats.org/presentationml/2006/main">
  <p:tag name="ISLIDE.THEME" val="https://www.islide.cc;"/>
  <p:tag name="ISLIDE.VECTOR" val="#251070;"/>
</p:tagLst>
</file>

<file path=ppt/tags/tag3.xml><?xml version="1.0" encoding="utf-8"?>
<p:tagLst xmlns:p="http://schemas.openxmlformats.org/presentationml/2006/main">
  <p:tag name="ISLIDE.THEME" val="https://www.islide.cc;"/>
  <p:tag name="ISLIDE.VECTOR" val="#251070;"/>
</p:tagLst>
</file>

<file path=ppt/tags/tag4.xml><?xml version="1.0" encoding="utf-8"?>
<p:tagLst xmlns:p="http://schemas.openxmlformats.org/presentationml/2006/main">
  <p:tag name="ISLIDE.THEME" val="https://www.islide.cc;"/>
  <p:tag name="ISLIDE.VECTOR" val="#251070;"/>
</p:tagLst>
</file>

<file path=ppt/tags/tag5.xml><?xml version="1.0" encoding="utf-8"?>
<p:tagLst xmlns:p="http://schemas.openxmlformats.org/presentationml/2006/main">
  <p:tag name="ISLIDE.THEME" val="https://www.islide.cc;"/>
  <p:tag name="ISLIDE.VECTOR" val="#251070;"/>
</p:tagLst>
</file>

<file path=ppt/tags/tag6.xml><?xml version="1.0" encoding="utf-8"?>
<p:tagLst xmlns:p="http://schemas.openxmlformats.org/presentationml/2006/main">
  <p:tag name="ISLIDE.THEME" val="https://www.islide.cc;"/>
  <p:tag name="ISLIDE.VECTOR" val="#251070;"/>
</p:tagLst>
</file>

<file path=ppt/tags/tag7.xml><?xml version="1.0" encoding="utf-8"?>
<p:tagLst xmlns:p="http://schemas.openxmlformats.org/presentationml/2006/main">
  <p:tag name="ISLIDE.THEME" val="https://www.islide.cc;"/>
  <p:tag name="ISLIDE.VECTOR" val="#251070;"/>
</p:tagLst>
</file>

<file path=ppt/tags/tag8.xml><?xml version="1.0" encoding="utf-8"?>
<p:tagLst xmlns:p="http://schemas.openxmlformats.org/presentationml/2006/main">
  <p:tag name="ISLIDE.THEME" val="https://www.islide.cc;"/>
  <p:tag name="ISLIDE.VECTOR" val="#251070;"/>
</p:tagLst>
</file>

<file path=ppt/tags/tag9.xml><?xml version="1.0" encoding="utf-8"?>
<p:tagLst xmlns:p="http://schemas.openxmlformats.org/presentationml/2006/main">
  <p:tag name="ISLIDE.THEME" val="https://www.islide.cc;"/>
  <p:tag name="ISLIDE.VECTOR" val="#251070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z="1200" b="1" dirty="0">
            <a:solidFill>
              <a:schemeClr val="accent4">
                <a:lumMod val="50000"/>
              </a:schemeClr>
            </a:solidFill>
            <a:latin typeface="中山行书百年纪念版" panose="02010609000101010101" pitchFamily="49" charset="-122"/>
            <a:ea typeface="中山行书百年纪念版" panose="0201060900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WPS 演示</Application>
  <PresentationFormat>宽屏</PresentationFormat>
  <Paragraphs>149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47" baseType="lpstr">
      <vt:lpstr>Arial</vt:lpstr>
      <vt:lpstr>宋体</vt:lpstr>
      <vt:lpstr>Wingdings</vt:lpstr>
      <vt:lpstr>中山行书百年纪念版</vt:lpstr>
      <vt:lpstr>微软雅黑</vt:lpstr>
      <vt:lpstr>方正舒体</vt:lpstr>
      <vt:lpstr>Impact</vt:lpstr>
      <vt:lpstr>华光楷体_CNKI</vt:lpstr>
      <vt:lpstr>等线 Light</vt:lpstr>
      <vt:lpstr>Cambria Math</vt:lpstr>
      <vt:lpstr>MS Mincho</vt:lpstr>
      <vt:lpstr>Segoe Print</vt:lpstr>
      <vt:lpstr>仿宋</vt:lpstr>
      <vt:lpstr>Arial Black</vt:lpstr>
      <vt:lpstr>等线</vt:lpstr>
      <vt:lpstr>Arial Unicode MS</vt:lpstr>
      <vt:lpstr>Calibri</vt:lpstr>
      <vt:lpstr>华文中宋</vt:lpstr>
      <vt:lpstr>华文行楷</vt:lpstr>
      <vt:lpstr>华文新魏</vt:lpstr>
      <vt:lpstr>华文琥珀</vt:lpstr>
      <vt:lpstr>楷体</vt:lpstr>
      <vt:lpstr>隶书</vt:lpstr>
      <vt:lpstr>微软雅黑 Light</vt:lpstr>
      <vt:lpstr>新宋体</vt:lpstr>
      <vt:lpstr>华光报宋二_CNKI</vt:lpstr>
      <vt:lpstr>方正姚体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筱筠 马</dc:creator>
  <cp:lastModifiedBy>'abu</cp:lastModifiedBy>
  <cp:revision>67</cp:revision>
  <dcterms:created xsi:type="dcterms:W3CDTF">2020-04-18T07:56:00Z</dcterms:created>
  <dcterms:modified xsi:type="dcterms:W3CDTF">2021-03-07T17:47:16Z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SaveFontToCloudKey">
    <vt:lpwstr>429577596_btnclosed</vt:lpwstr>
  </property>
  <property fmtid="{D5CDD505-2E9C-101B-9397-08002B2CF9AE}" pid="4" name="ICV">
    <vt:lpwstr>B9F38E0FB44E46E19EB074A6352A1096</vt:lpwstr>
  </property>
</Properties>
</file>